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313" r:id="rId3"/>
    <p:sldId id="345" r:id="rId4"/>
    <p:sldId id="369" r:id="rId5"/>
    <p:sldId id="375" r:id="rId6"/>
    <p:sldId id="374" r:id="rId7"/>
    <p:sldId id="346" r:id="rId8"/>
    <p:sldId id="355" r:id="rId9"/>
    <p:sldId id="370" r:id="rId10"/>
    <p:sldId id="371" r:id="rId11"/>
    <p:sldId id="372" r:id="rId12"/>
    <p:sldId id="360" r:id="rId13"/>
    <p:sldId id="364" r:id="rId14"/>
    <p:sldId id="373" r:id="rId15"/>
    <p:sldId id="3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8" autoAdjust="0"/>
  </p:normalViewPr>
  <p:slideViewPr>
    <p:cSldViewPr>
      <p:cViewPr>
        <p:scale>
          <a:sx n="100" d="100"/>
          <a:sy n="100" d="100"/>
        </p:scale>
        <p:origin x="-210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14.03.2022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851648" cy="2952328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effectLst/>
                <a:latin typeface="Comic Sans MS" pitchFamily="66" charset="0"/>
                <a:cs typeface="Times New Roman" pitchFamily="18" charset="0"/>
              </a:rPr>
              <a:t>Логика вопросов и ответов</a:t>
            </a:r>
            <a:endParaRPr lang="ru-RU" sz="4800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7269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                   По объёму: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b="1" dirty="0" smtClean="0">
              <a:latin typeface="Comic Sans MS" pitchFamily="66" charset="0"/>
            </a:endParaRPr>
          </a:p>
          <a:p>
            <a:r>
              <a:rPr lang="ru-RU" sz="2400" b="1" dirty="0" smtClean="0">
                <a:latin typeface="Comic Sans MS" pitchFamily="66" charset="0"/>
              </a:rPr>
              <a:t>открытые</a:t>
            </a:r>
            <a:r>
              <a:rPr lang="ru-RU" sz="2400" dirty="0" smtClean="0">
                <a:latin typeface="Comic Sans MS" pitchFamily="66" charset="0"/>
              </a:rPr>
              <a:t> вопросы предполагают возможность неограниченного количества </a:t>
            </a:r>
            <a:r>
              <a:rPr lang="ru-RU" sz="2400" dirty="0" smtClean="0">
                <a:latin typeface="Comic Sans MS" pitchFamily="66" charset="0"/>
              </a:rPr>
              <a:t>ответов</a:t>
            </a:r>
            <a:r>
              <a:rPr lang="ru-RU" sz="2400" dirty="0" smtClean="0">
                <a:latin typeface="Comic Sans MS" pitchFamily="66" charset="0"/>
              </a:rPr>
              <a:t>;</a:t>
            </a:r>
            <a:endParaRPr lang="ru-RU" sz="2400" dirty="0" smtClean="0">
              <a:latin typeface="Comic Sans MS" pitchFamily="66" charset="0"/>
            </a:endParaRPr>
          </a:p>
          <a:p>
            <a:endParaRPr lang="ru-RU" sz="2400" dirty="0" smtClean="0">
              <a:latin typeface="Comic Sans MS" pitchFamily="66" charset="0"/>
            </a:endParaRPr>
          </a:p>
          <a:p>
            <a:r>
              <a:rPr lang="ru-RU" sz="2400" b="1" dirty="0" smtClean="0">
                <a:latin typeface="Comic Sans MS" pitchFamily="66" charset="0"/>
              </a:rPr>
              <a:t>закрытые</a:t>
            </a:r>
            <a:r>
              <a:rPr lang="ru-RU" sz="2400" dirty="0" smtClean="0">
                <a:latin typeface="Comic Sans MS" pitchFamily="66" charset="0"/>
              </a:rPr>
              <a:t> вопросы - это вопросы, на которые возможно дать ограниченное количество ответов.</a:t>
            </a:r>
            <a:endParaRPr lang="ru-RU" sz="2400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                   По логической структуре и :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latin typeface="Comic Sans MS" pitchFamily="66" charset="0"/>
              </a:rPr>
              <a:t>уточняющие</a:t>
            </a:r>
            <a:r>
              <a:rPr lang="ru-RU" sz="2400" dirty="0" smtClean="0">
                <a:latin typeface="Comic Sans MS" pitchFamily="66" charset="0"/>
              </a:rPr>
              <a:t> (</a:t>
            </a:r>
            <a:r>
              <a:rPr lang="ru-RU" sz="2400" dirty="0" err="1" smtClean="0">
                <a:latin typeface="Comic Sans MS" pitchFamily="66" charset="0"/>
              </a:rPr>
              <a:t>ли-вопросы</a:t>
            </a:r>
            <a:r>
              <a:rPr lang="ru-RU" sz="2400" dirty="0" smtClean="0">
                <a:latin typeface="Comic Sans MS" pitchFamily="66" charset="0"/>
              </a:rPr>
              <a:t>) </a:t>
            </a:r>
            <a:endParaRPr lang="ru-RU" sz="2400" dirty="0" smtClean="0">
              <a:latin typeface="Comic Sans MS" pitchFamily="66" charset="0"/>
            </a:endParaRPr>
          </a:p>
          <a:p>
            <a:r>
              <a:rPr lang="ru-RU" sz="2400" dirty="0" smtClean="0">
                <a:latin typeface="Comic Sans MS" pitchFamily="66" charset="0"/>
              </a:rPr>
              <a:t> </a:t>
            </a:r>
            <a:r>
              <a:rPr lang="ru-RU" sz="2400" b="1" dirty="0" smtClean="0">
                <a:latin typeface="Comic Sans MS" pitchFamily="66" charset="0"/>
              </a:rPr>
              <a:t>восполняющие – </a:t>
            </a:r>
            <a:r>
              <a:rPr lang="ru-RU" sz="2400" dirty="0" smtClean="0">
                <a:latin typeface="Comic Sans MS" pitchFamily="66" charset="0"/>
              </a:rPr>
              <a:t>вопросы, в которых заложена подсказка к ответу.</a:t>
            </a:r>
            <a:endParaRPr lang="ru-RU" sz="2400" dirty="0" smtClean="0">
              <a:latin typeface="Comic Sans MS" pitchFamily="66" charset="0"/>
            </a:endParaRPr>
          </a:p>
          <a:p>
            <a:r>
              <a:rPr lang="ru-RU" sz="2400" dirty="0" smtClean="0">
                <a:latin typeface="Comic Sans MS" pitchFamily="66" charset="0"/>
              </a:rPr>
              <a:t> </a:t>
            </a:r>
            <a:r>
              <a:rPr lang="ru-RU" sz="2400" b="1" dirty="0" smtClean="0">
                <a:latin typeface="Comic Sans MS" pitchFamily="66" charset="0"/>
              </a:rPr>
              <a:t>простые  - </a:t>
            </a:r>
            <a:r>
              <a:rPr lang="ru-RU" sz="2400" dirty="0" smtClean="0">
                <a:latin typeface="Comic Sans MS" pitchFamily="66" charset="0"/>
              </a:rPr>
              <a:t> вопросы, </a:t>
            </a:r>
            <a:r>
              <a:rPr lang="ru-RU" sz="2400" dirty="0" smtClean="0">
                <a:latin typeface="Comic Sans MS" pitchFamily="66" charset="0"/>
              </a:rPr>
              <a:t>не включающий в качестве составных частей других </a:t>
            </a:r>
            <a:r>
              <a:rPr lang="ru-RU" sz="2400" dirty="0" smtClean="0">
                <a:latin typeface="Comic Sans MS" pitchFamily="66" charset="0"/>
              </a:rPr>
              <a:t>вопросов;</a:t>
            </a:r>
          </a:p>
          <a:p>
            <a:r>
              <a:rPr lang="ru-RU" sz="2400" b="1" dirty="0" smtClean="0">
                <a:latin typeface="Comic Sans MS" pitchFamily="66" charset="0"/>
              </a:rPr>
              <a:t>сложные </a:t>
            </a:r>
            <a:r>
              <a:rPr lang="ru-RU" sz="2400" dirty="0" smtClean="0">
                <a:latin typeface="Comic Sans MS" pitchFamily="66" charset="0"/>
              </a:rPr>
              <a:t>-  вопросы, </a:t>
            </a:r>
            <a:r>
              <a:rPr lang="ru-RU" sz="2400" dirty="0" smtClean="0">
                <a:latin typeface="Comic Sans MS" pitchFamily="66" charset="0"/>
              </a:rPr>
              <a:t>включающий в качестве составных частей другие </a:t>
            </a:r>
            <a:r>
              <a:rPr lang="ru-RU" sz="2400" dirty="0" smtClean="0">
                <a:latin typeface="Comic Sans MS" pitchFamily="66" charset="0"/>
              </a:rPr>
              <a:t>вопросы.</a:t>
            </a:r>
            <a:endParaRPr lang="ru-RU" sz="2400" b="1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Виды </a:t>
            </a:r>
            <a:r>
              <a:rPr lang="ru-RU" sz="4000" dirty="0" smtClean="0">
                <a:solidFill>
                  <a:srgbClr val="FF0000"/>
                </a:solidFill>
                <a:latin typeface="Comic Sans MS" pitchFamily="66" charset="0"/>
              </a:rPr>
              <a:t>ответов:</a:t>
            </a:r>
            <a:endParaRPr lang="ru-RU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 smtClean="0">
                <a:solidFill>
                  <a:schemeClr val="tx1"/>
                </a:solidFill>
              </a:rPr>
              <a:t>ориентирующие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дезориентирующие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Comic Sans MS" pitchFamily="66" charset="0"/>
              </a:rPr>
              <a:t>Истинные</a:t>
            </a:r>
          </a:p>
          <a:p>
            <a:r>
              <a:rPr lang="ru-RU" dirty="0" smtClean="0">
                <a:latin typeface="Comic Sans MS" pitchFamily="66" charset="0"/>
              </a:rPr>
              <a:t>Прямые</a:t>
            </a:r>
          </a:p>
          <a:p>
            <a:r>
              <a:rPr lang="ru-RU" dirty="0" smtClean="0">
                <a:latin typeface="Comic Sans MS" pitchFamily="66" charset="0"/>
              </a:rPr>
              <a:t>Краткие</a:t>
            </a:r>
          </a:p>
          <a:p>
            <a:r>
              <a:rPr lang="ru-RU" dirty="0" smtClean="0">
                <a:latin typeface="Comic Sans MS" pitchFamily="66" charset="0"/>
              </a:rPr>
              <a:t>Полные</a:t>
            </a:r>
          </a:p>
          <a:p>
            <a:r>
              <a:rPr lang="ru-RU" dirty="0" smtClean="0">
                <a:latin typeface="Comic Sans MS" pitchFamily="66" charset="0"/>
              </a:rPr>
              <a:t>Точные</a:t>
            </a:r>
          </a:p>
          <a:p>
            <a:endParaRPr lang="ru-RU" dirty="0" smtClean="0">
              <a:latin typeface="Comic Sans MS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Ложные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Косвенные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р</a:t>
            </a:r>
            <a:r>
              <a:rPr lang="ru-RU" dirty="0" smtClean="0">
                <a:latin typeface="Comic Sans MS" pitchFamily="66" charset="0"/>
              </a:rPr>
              <a:t>азвернутые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неполные</a:t>
            </a:r>
            <a:endParaRPr lang="ru-RU" dirty="0" smtClean="0">
              <a:latin typeface="Comic Sans MS" pitchFamily="66" charset="0"/>
            </a:endParaRPr>
          </a:p>
          <a:p>
            <a:r>
              <a:rPr lang="ru-RU" dirty="0" smtClean="0">
                <a:latin typeface="Comic Sans MS" pitchFamily="66" charset="0"/>
              </a:rPr>
              <a:t>неточные</a:t>
            </a:r>
            <a:endParaRPr lang="ru-RU" dirty="0" smtClean="0"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Правила формулировки вопросов</a:t>
            </a:r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</a:t>
            </a:r>
            <a:r>
              <a:rPr lang="ru-RU" sz="2900" dirty="0" smtClean="0">
                <a:latin typeface="Comic Sans MS" pitchFamily="66" charset="0"/>
              </a:rPr>
              <a:t>. </a:t>
            </a:r>
            <a:r>
              <a:rPr lang="ru-RU" sz="3200" dirty="0" smtClean="0">
                <a:latin typeface="Comic Sans MS" pitchFamily="66" charset="0"/>
              </a:rPr>
              <a:t>Вопросы должны быть 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логически и семантически 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корректными</a:t>
            </a:r>
            <a:r>
              <a:rPr lang="ru-RU" sz="32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2. Вопросы должны быть 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онтологически 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корректными</a:t>
            </a:r>
            <a:r>
              <a:rPr lang="ru-RU" sz="32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 3. Фактически корректные вопросы должны опираться на 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истинное знание </a:t>
            </a:r>
            <a:r>
              <a:rPr lang="ru-RU" sz="3200" dirty="0" smtClean="0">
                <a:latin typeface="Comic Sans MS" pitchFamily="66" charset="0"/>
              </a:rPr>
              <a:t>и не должны содержать опровергнутых положений. </a:t>
            </a:r>
          </a:p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4. Вопросы должны 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соответствовать моральным и юридическим нормам</a:t>
            </a:r>
            <a:r>
              <a:rPr lang="ru-RU" sz="3200" dirty="0" smtClean="0">
                <a:latin typeface="Comic Sans MS" pitchFamily="66" charset="0"/>
              </a:rPr>
              <a:t>, должны быть тактичными, не оскорблять честь и достоинство личности.</a:t>
            </a:r>
          </a:p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 5. Вопрос должен 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соответствовать интеллектуальному уровню </a:t>
            </a:r>
            <a:r>
              <a:rPr lang="ru-RU" sz="3200" dirty="0" smtClean="0">
                <a:latin typeface="Comic Sans MS" pitchFamily="66" charset="0"/>
              </a:rPr>
              <a:t>участников коммуникации. </a:t>
            </a:r>
          </a:p>
          <a:p>
            <a:pPr>
              <a:buNone/>
            </a:pPr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Правила формулировки </a:t>
            </a:r>
            <a:r>
              <a:rPr lang="ru-RU" sz="2800" b="1" dirty="0" smtClean="0">
                <a:solidFill>
                  <a:srgbClr val="FF0000"/>
                </a:solidFill>
                <a:latin typeface="Comic Sans MS" pitchFamily="66" charset="0"/>
              </a:rPr>
              <a:t>вопросов-2</a:t>
            </a:r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Сложный вопрос </a:t>
            </a:r>
            <a:r>
              <a:rPr lang="ru-RU" dirty="0" smtClean="0">
                <a:latin typeface="Comic Sans MS" pitchFamily="66" charset="0"/>
              </a:rPr>
              <a:t>должен быть разбит на его составные части.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При постановке вопроса спрашивающий должен быть готов к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обсуждению самого вопроса</a:t>
            </a:r>
            <a:r>
              <a:rPr lang="ru-RU" dirty="0" smtClean="0">
                <a:latin typeface="Comic Sans MS" pitchFamily="66" charset="0"/>
              </a:rPr>
              <a:t>, прояснению его </a:t>
            </a:r>
            <a:r>
              <a:rPr lang="ru-RU" dirty="0" smtClean="0">
                <a:latin typeface="Comic Sans MS" pitchFamily="66" charset="0"/>
              </a:rPr>
              <a:t>предпосылок</a:t>
            </a:r>
            <a:r>
              <a:rPr lang="ru-RU" dirty="0" smtClean="0">
                <a:latin typeface="Comic Sans MS" pitchFamily="66" charset="0"/>
              </a:rPr>
              <a:t>, уточнению его отдельных аспектов и даже к его </a:t>
            </a:r>
            <a:r>
              <a:rPr lang="ru-RU" dirty="0" err="1" smtClean="0">
                <a:latin typeface="Comic Sans MS" pitchFamily="66" charset="0"/>
              </a:rPr>
              <a:t>переформулировке</a:t>
            </a:r>
            <a:r>
              <a:rPr lang="ru-RU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Вопросы </a:t>
            </a:r>
            <a:r>
              <a:rPr lang="ru-RU" dirty="0" smtClean="0">
                <a:latin typeface="Comic Sans MS" pitchFamily="66" charset="0"/>
              </a:rPr>
              <a:t>должны предполагать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множество ответов</a:t>
            </a:r>
            <a:r>
              <a:rPr lang="ru-RU" dirty="0" smtClean="0">
                <a:latin typeface="Comic Sans MS" pitchFamily="66" charset="0"/>
              </a:rPr>
              <a:t>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При </a:t>
            </a:r>
            <a:r>
              <a:rPr lang="ru-RU" dirty="0" smtClean="0">
                <a:latin typeface="Comic Sans MS" pitchFamily="66" charset="0"/>
              </a:rPr>
              <a:t>составлении плана конкретной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вопросно-ответной стратегии</a:t>
            </a:r>
            <a:r>
              <a:rPr lang="ru-RU" dirty="0" smtClean="0">
                <a:latin typeface="Comic Sans MS" pitchFamily="66" charset="0"/>
              </a:rPr>
              <a:t> следует установить очередность постановки во- </a:t>
            </a:r>
            <a:r>
              <a:rPr lang="ru-RU" dirty="0" err="1" smtClean="0">
                <a:latin typeface="Comic Sans MS" pitchFamily="66" charset="0"/>
              </a:rPr>
              <a:t>просов</a:t>
            </a:r>
            <a:r>
              <a:rPr lang="ru-RU" dirty="0" smtClean="0">
                <a:latin typeface="Comic Sans MS" pitchFamily="66" charset="0"/>
              </a:rPr>
              <a:t>. Наиболее значимые или нежелательные для отвечающих вопросы нельзя задавать вначале, психологически не подготовив адресата. </a:t>
            </a:r>
            <a:endParaRPr lang="ru-RU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Вопросы, в которых дается 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список альтернатив предполагаемых ответов</a:t>
            </a:r>
            <a:r>
              <a:rPr lang="ru-RU" dirty="0" smtClean="0">
                <a:latin typeface="Comic Sans MS" pitchFamily="66" charset="0"/>
              </a:rPr>
              <a:t>, должны формулироваться так, чтобы этот список был полным, т.е. охватывал все возможные варианты ответов</a:t>
            </a:r>
          </a:p>
          <a:p>
            <a:pPr>
              <a:buNone/>
            </a:pP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                   Правила ответов:</a:t>
            </a:r>
            <a:endParaRPr lang="ru-RU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</a:t>
            </a:r>
            <a:r>
              <a:rPr lang="ru-RU" dirty="0" smtClean="0"/>
              <a:t>1. </a:t>
            </a:r>
            <a:r>
              <a:rPr lang="ru-RU" dirty="0" smtClean="0">
                <a:latin typeface="Comic Sans MS" pitchFamily="66" charset="0"/>
              </a:rPr>
              <a:t>Ответ должен быть </a:t>
            </a:r>
            <a:r>
              <a:rPr lang="ru-RU" b="1" i="1" dirty="0" smtClean="0">
                <a:latin typeface="Comic Sans MS" pitchFamily="66" charset="0"/>
              </a:rPr>
              <a:t>ясным и понятным.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2. Ответ </a:t>
            </a:r>
            <a:r>
              <a:rPr lang="ru-RU" b="1" i="1" dirty="0" smtClean="0">
                <a:latin typeface="Comic Sans MS" pitchFamily="66" charset="0"/>
              </a:rPr>
              <a:t>не должен даваться в виде вопросительного предложения</a:t>
            </a:r>
            <a:r>
              <a:rPr lang="ru-RU" dirty="0" smtClean="0">
                <a:latin typeface="Comic Sans MS" pitchFamily="66" charset="0"/>
              </a:rPr>
              <a:t>, потому что он должен быть суждением или </a:t>
            </a:r>
            <a:r>
              <a:rPr lang="ru-RU" dirty="0" smtClean="0">
                <a:latin typeface="Comic Sans MS" pitchFamily="66" charset="0"/>
              </a:rPr>
              <a:t>совокупностью </a:t>
            </a:r>
            <a:r>
              <a:rPr lang="ru-RU" dirty="0" smtClean="0">
                <a:latin typeface="Comic Sans MS" pitchFamily="66" charset="0"/>
              </a:rPr>
              <a:t>таковых.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3. Ответы должны </a:t>
            </a:r>
            <a:r>
              <a:rPr lang="ru-RU" b="1" i="1" dirty="0" smtClean="0">
                <a:latin typeface="Comic Sans MS" pitchFamily="66" charset="0"/>
              </a:rPr>
              <a:t>снимать или уменьшать неясность или познавательную неопределенность </a:t>
            </a:r>
            <a:r>
              <a:rPr lang="ru-RU" dirty="0" smtClean="0">
                <a:latin typeface="Comic Sans MS" pitchFamily="66" charset="0"/>
              </a:rPr>
              <a:t>в исходном </a:t>
            </a:r>
            <a:r>
              <a:rPr lang="ru-RU" dirty="0" smtClean="0">
                <a:latin typeface="Comic Sans MS" pitchFamily="66" charset="0"/>
              </a:rPr>
              <a:t>информативном </a:t>
            </a:r>
            <a:r>
              <a:rPr lang="ru-RU" dirty="0" smtClean="0">
                <a:latin typeface="Comic Sans MS" pitchFamily="66" charset="0"/>
              </a:rPr>
              <a:t>базисе вопроса. Если ответ не выполняет эту свою важнейшую функцию, то он является бесполезным.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4. Ответ на некорректный вопрос (с ложным базисом) не должен быть прямым. </a:t>
            </a:r>
          </a:p>
          <a:p>
            <a:pPr>
              <a:buNone/>
            </a:pPr>
            <a:r>
              <a:rPr lang="ru-RU" dirty="0" smtClean="0">
                <a:latin typeface="Comic Sans MS" pitchFamily="66" charset="0"/>
              </a:rPr>
              <a:t> 5. Ответы должны быть содержательно связанными с исходным знанием, которое является предпосылкой вопроса. </a:t>
            </a:r>
            <a:r>
              <a:rPr lang="ru-RU" dirty="0" smtClean="0">
                <a:latin typeface="Comic Sans MS" pitchFamily="66" charset="0"/>
              </a:rPr>
              <a:t>по </a:t>
            </a:r>
            <a:r>
              <a:rPr lang="ru-RU" dirty="0" smtClean="0">
                <a:latin typeface="Comic Sans MS" pitchFamily="66" charset="0"/>
              </a:rPr>
              <a:t>крайней мере одного из компонентов знания</a:t>
            </a:r>
            <a:r>
              <a:rPr lang="ru-RU" dirty="0" smtClean="0">
                <a:latin typeface="Comic Sans MS" pitchFamily="66" charset="0"/>
              </a:rPr>
              <a:t>. </a:t>
            </a:r>
            <a:endParaRPr lang="ru-RU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Логика 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вопросов и ответов </a:t>
            </a:r>
            <a:r>
              <a:rPr lang="ru-RU" sz="3200" b="1" dirty="0" smtClean="0">
                <a:solidFill>
                  <a:schemeClr val="tx1"/>
                </a:solidFill>
                <a:latin typeface="Comic Sans MS" pitchFamily="66" charset="0"/>
              </a:rPr>
              <a:t>- это</a:t>
            </a:r>
            <a:endParaRPr lang="ru-RU" sz="32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>
                <a:latin typeface="Comic Sans MS" pitchFamily="66" charset="0"/>
              </a:rPr>
              <a:t>раздел практической логики, </a:t>
            </a:r>
            <a:r>
              <a:rPr lang="ru-RU" sz="2800" dirty="0" smtClean="0">
                <a:latin typeface="Comic Sans MS" pitchFamily="66" charset="0"/>
              </a:rPr>
              <a:t>который изучает </a:t>
            </a:r>
            <a:r>
              <a:rPr lang="ru-RU" sz="2800" dirty="0" smtClean="0">
                <a:latin typeface="Comic Sans MS" pitchFamily="66" charset="0"/>
              </a:rPr>
              <a:t>те структуры вопросно-ответной ситуации, которые позволяют правильно переходить к новому знанию и не допускать при этом </a:t>
            </a:r>
            <a:r>
              <a:rPr lang="ru-RU" sz="2800" dirty="0" smtClean="0">
                <a:latin typeface="Comic Sans MS" pitchFamily="66" charset="0"/>
              </a:rPr>
              <a:t>ошибок</a:t>
            </a:r>
            <a:endParaRPr lang="ru-RU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Вопрос 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в </a:t>
            </a: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логик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е это…</a:t>
            </a:r>
            <a:endParaRPr lang="ru-RU" sz="3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Comic Sans MS" pitchFamily="66" charset="0"/>
              </a:rPr>
              <a:t>…особая </a:t>
            </a:r>
            <a:r>
              <a:rPr lang="ru-RU" sz="2800" dirty="0" smtClean="0">
                <a:latin typeface="Comic Sans MS" pitchFamily="66" charset="0"/>
              </a:rPr>
              <a:t>форма рассуждения, </a:t>
            </a:r>
            <a:r>
              <a:rPr lang="ru-RU" sz="2800" dirty="0" err="1" smtClean="0">
                <a:latin typeface="Comic Sans MS" pitchFamily="66" charset="0"/>
              </a:rPr>
              <a:t>проблематизирующая</a:t>
            </a:r>
            <a:r>
              <a:rPr lang="ru-RU" sz="2800" dirty="0" smtClean="0">
                <a:latin typeface="Comic Sans MS" pitchFamily="66" charset="0"/>
              </a:rPr>
              <a:t> возможность перехода от известного знания к новому знанию, формулируемому в </a:t>
            </a:r>
            <a:r>
              <a:rPr lang="ru-RU" sz="2800" dirty="0" smtClean="0">
                <a:latin typeface="Comic Sans MS" pitchFamily="66" charset="0"/>
              </a:rPr>
              <a:t>виде ответа </a:t>
            </a:r>
            <a:r>
              <a:rPr lang="ru-RU" sz="2800" dirty="0" smtClean="0">
                <a:latin typeface="Comic Sans MS" pitchFamily="66" charset="0"/>
              </a:rPr>
              <a:t>и обнаруживаемому в </a:t>
            </a:r>
            <a:r>
              <a:rPr lang="ru-RU" sz="2800" dirty="0" smtClean="0">
                <a:latin typeface="Comic Sans MS" pitchFamily="66" charset="0"/>
              </a:rPr>
              <a:t>процессе коммуникации;</a:t>
            </a:r>
          </a:p>
          <a:p>
            <a:pPr>
              <a:buNone/>
            </a:pPr>
            <a:r>
              <a:rPr lang="ru-RU" sz="2800" dirty="0" smtClean="0">
                <a:latin typeface="Comic Sans MS" pitchFamily="66" charset="0"/>
              </a:rPr>
              <a:t>   Обязательный элемент вопроса – его </a:t>
            </a:r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базис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Ответ в логик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е это…</a:t>
            </a:r>
            <a:endParaRPr lang="ru-RU" sz="3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</a:t>
            </a:r>
            <a:r>
              <a:rPr lang="ru-RU" sz="2000" dirty="0" smtClean="0">
                <a:latin typeface="Comic Sans MS" pitchFamily="66" charset="0"/>
              </a:rPr>
              <a:t>   …</a:t>
            </a:r>
            <a:r>
              <a:rPr lang="ru-RU" sz="2000" b="1" dirty="0" smtClean="0">
                <a:latin typeface="Comic Sans MS" pitchFamily="66" charset="0"/>
              </a:rPr>
              <a:t>новое </a:t>
            </a:r>
            <a:r>
              <a:rPr lang="ru-RU" sz="2000" b="1" dirty="0" smtClean="0">
                <a:latin typeface="Comic Sans MS" pitchFamily="66" charset="0"/>
              </a:rPr>
              <a:t>суждение, уточняющее или дополняющее в соответствии с поставленным вопросом прежнее знание.</a:t>
            </a:r>
            <a:r>
              <a:rPr lang="ru-RU" sz="2000" dirty="0" smtClean="0">
                <a:latin typeface="Comic Sans MS" pitchFamily="66" charset="0"/>
              </a:rPr>
              <a:t> </a:t>
            </a:r>
            <a:endParaRPr lang="ru-RU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Характеристики ответа: </a:t>
            </a:r>
            <a:endParaRPr lang="ru-RU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    1) ответ </a:t>
            </a:r>
            <a:r>
              <a:rPr lang="ru-RU" sz="2000" dirty="0" smtClean="0">
                <a:latin typeface="Comic Sans MS" pitchFamily="66" charset="0"/>
              </a:rPr>
              <a:t>предполагает обращение к конкретной области теоретических или эмпирических знаний, которую называют </a:t>
            </a:r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областью поиска </a:t>
            </a:r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ответа</a:t>
            </a:r>
            <a:r>
              <a:rPr lang="ru-RU" sz="2000" dirty="0" smtClean="0">
                <a:latin typeface="Comic Sans MS" pitchFamily="66" charset="0"/>
              </a:rPr>
              <a:t>.;</a:t>
            </a:r>
          </a:p>
          <a:p>
            <a:pPr>
              <a:buNone/>
            </a:pPr>
            <a:r>
              <a:rPr lang="ru-RU" sz="2000" dirty="0" smtClean="0">
                <a:latin typeface="Comic Sans MS" pitchFamily="66" charset="0"/>
              </a:rPr>
              <a:t>2) полученное </a:t>
            </a:r>
            <a:r>
              <a:rPr lang="ru-RU" sz="2000" dirty="0" smtClean="0">
                <a:latin typeface="Comic Sans MS" pitchFamily="66" charset="0"/>
              </a:rPr>
              <a:t>в ответе знание, расширяя либо уточняя исходную информацию, может служить базисом для постановки новых, более глубоких вопросов о предмете исследования.</a:t>
            </a:r>
          </a:p>
          <a:p>
            <a:pPr>
              <a:buNone/>
            </a:pPr>
            <a:endParaRPr lang="ru-RU" sz="20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</a:t>
            </a:r>
            <a:r>
              <a:rPr lang="ru-RU" sz="3600" dirty="0" smtClean="0">
                <a:solidFill>
                  <a:srgbClr val="FF0000"/>
                </a:solidFill>
                <a:latin typeface="Comic Sans MS" pitchFamily="66" charset="0"/>
              </a:rPr>
              <a:t>Логическая прагматика изучает:</a:t>
            </a:r>
            <a:endParaRPr lang="ru-RU" sz="3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Вопросно-ответная ситуацию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Вопросно-ответная стратегию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               Вопросы и ответы в логике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Прагматически полезны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Прагматически бесполезны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Логическая 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структура вопросно-ответной 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ситуации включает</a:t>
            </a:r>
            <a: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  <a:t>:</a:t>
            </a:r>
            <a:br>
              <a:rPr lang="ru-RU" sz="2400" dirty="0" smtClean="0">
                <a:solidFill>
                  <a:srgbClr val="FF0000"/>
                </a:solidFill>
                <a:latin typeface="Comic Sans MS" pitchFamily="66" charset="0"/>
              </a:rPr>
            </a:br>
            <a:endParaRPr lang="ru-RU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1 ) </a:t>
            </a:r>
            <a:r>
              <a:rPr lang="ru-RU" sz="3200" b="1" i="1" dirty="0" smtClean="0">
                <a:latin typeface="Comic Sans MS" pitchFamily="66" charset="0"/>
              </a:rPr>
              <a:t>б а </a:t>
            </a:r>
            <a:r>
              <a:rPr lang="ru-RU" sz="3200" b="1" i="1" dirty="0" err="1" smtClean="0">
                <a:latin typeface="Comic Sans MS" pitchFamily="66" charset="0"/>
              </a:rPr>
              <a:t>з</a:t>
            </a:r>
            <a:r>
              <a:rPr lang="ru-RU" sz="3200" b="1" i="1" dirty="0" smtClean="0">
                <a:latin typeface="Comic Sans MS" pitchFamily="66" charset="0"/>
              </a:rPr>
              <a:t> и с </a:t>
            </a:r>
            <a:r>
              <a:rPr lang="ru-RU" sz="3200" b="1" i="1" dirty="0" smtClean="0">
                <a:latin typeface="Comic Sans MS" pitchFamily="66" charset="0"/>
              </a:rPr>
              <a:t> в </a:t>
            </a:r>
            <a:r>
              <a:rPr lang="ru-RU" sz="3200" b="1" i="1" dirty="0" smtClean="0">
                <a:latin typeface="Comic Sans MS" pitchFamily="66" charset="0"/>
              </a:rPr>
              <a:t>о </a:t>
            </a:r>
            <a:r>
              <a:rPr lang="ru-RU" sz="3200" b="1" i="1" dirty="0" err="1" smtClean="0">
                <a:latin typeface="Comic Sans MS" pitchFamily="66" charset="0"/>
              </a:rPr>
              <a:t>п</a:t>
            </a:r>
            <a:r>
              <a:rPr lang="ru-RU" sz="3200" b="1" i="1" dirty="0" smtClean="0">
                <a:latin typeface="Comic Sans MS" pitchFamily="66" charset="0"/>
              </a:rPr>
              <a:t> </a:t>
            </a:r>
            <a:r>
              <a:rPr lang="ru-RU" sz="3200" b="1" i="1" dirty="0" err="1" smtClean="0">
                <a:latin typeface="Comic Sans MS" pitchFamily="66" charset="0"/>
              </a:rPr>
              <a:t>р</a:t>
            </a:r>
            <a:r>
              <a:rPr lang="ru-RU" sz="3200" b="1" i="1" dirty="0" smtClean="0">
                <a:latin typeface="Comic Sans MS" pitchFamily="66" charset="0"/>
              </a:rPr>
              <a:t> </a:t>
            </a:r>
            <a:r>
              <a:rPr lang="ru-RU" sz="3200" b="1" i="1" dirty="0" err="1" smtClean="0">
                <a:latin typeface="Comic Sans MS" pitchFamily="66" charset="0"/>
              </a:rPr>
              <a:t>о</a:t>
            </a:r>
            <a:r>
              <a:rPr lang="ru-RU" sz="3200" b="1" i="1" dirty="0" smtClean="0">
                <a:latin typeface="Comic Sans MS" pitchFamily="66" charset="0"/>
              </a:rPr>
              <a:t> с </a:t>
            </a:r>
            <a:r>
              <a:rPr lang="ru-RU" sz="3200" b="1" i="1" dirty="0" smtClean="0">
                <a:latin typeface="Comic Sans MS" pitchFamily="66" charset="0"/>
              </a:rPr>
              <a:t>а;</a:t>
            </a:r>
          </a:p>
          <a:p>
            <a:endParaRPr lang="ru-RU" sz="3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 2 ) </a:t>
            </a:r>
            <a:r>
              <a:rPr lang="ru-RU" sz="3200" b="1" i="1" dirty="0" smtClean="0">
                <a:latin typeface="Comic Sans MS" pitchFamily="66" charset="0"/>
              </a:rPr>
              <a:t>о </a:t>
            </a:r>
            <a:r>
              <a:rPr lang="ru-RU" sz="3200" b="1" i="1" dirty="0" err="1" smtClean="0">
                <a:latin typeface="Comic Sans MS" pitchFamily="66" charset="0"/>
              </a:rPr>
              <a:t>п</a:t>
            </a:r>
            <a:r>
              <a:rPr lang="ru-RU" sz="3200" b="1" i="1" dirty="0" smtClean="0">
                <a:latin typeface="Comic Sans MS" pitchFamily="66" charset="0"/>
              </a:rPr>
              <a:t> е </a:t>
            </a:r>
            <a:r>
              <a:rPr lang="ru-RU" sz="3200" b="1" i="1" dirty="0" err="1" smtClean="0">
                <a:latin typeface="Comic Sans MS" pitchFamily="66" charset="0"/>
              </a:rPr>
              <a:t>р</a:t>
            </a:r>
            <a:r>
              <a:rPr lang="ru-RU" sz="3200" b="1" i="1" dirty="0" smtClean="0">
                <a:latin typeface="Comic Sans MS" pitchFamily="66" charset="0"/>
              </a:rPr>
              <a:t> а т о </a:t>
            </a:r>
            <a:r>
              <a:rPr lang="ru-RU" sz="3200" b="1" i="1" dirty="0" err="1" smtClean="0">
                <a:latin typeface="Comic Sans MS" pitchFamily="66" charset="0"/>
              </a:rPr>
              <a:t>р</a:t>
            </a:r>
            <a:r>
              <a:rPr lang="ru-RU" sz="3200" b="1" i="1" dirty="0" smtClean="0">
                <a:latin typeface="Comic Sans MS" pitchFamily="66" charset="0"/>
              </a:rPr>
              <a:t>  в о </a:t>
            </a:r>
            <a:r>
              <a:rPr lang="ru-RU" sz="3200" b="1" i="1" dirty="0" err="1" smtClean="0">
                <a:latin typeface="Comic Sans MS" pitchFamily="66" charset="0"/>
              </a:rPr>
              <a:t>п</a:t>
            </a:r>
            <a:r>
              <a:rPr lang="ru-RU" sz="3200" b="1" i="1" dirty="0" smtClean="0">
                <a:latin typeface="Comic Sans MS" pitchFamily="66" charset="0"/>
              </a:rPr>
              <a:t> </a:t>
            </a:r>
            <a:r>
              <a:rPr lang="ru-RU" sz="3200" b="1" i="1" dirty="0" err="1" smtClean="0">
                <a:latin typeface="Comic Sans MS" pitchFamily="66" charset="0"/>
              </a:rPr>
              <a:t>р</a:t>
            </a:r>
            <a:r>
              <a:rPr lang="ru-RU" sz="3200" b="1" i="1" dirty="0" smtClean="0">
                <a:latin typeface="Comic Sans MS" pitchFamily="66" charset="0"/>
              </a:rPr>
              <a:t> </a:t>
            </a:r>
            <a:r>
              <a:rPr lang="ru-RU" sz="3200" b="1" i="1" dirty="0" err="1" smtClean="0">
                <a:latin typeface="Comic Sans MS" pitchFamily="66" charset="0"/>
              </a:rPr>
              <a:t>о</a:t>
            </a:r>
            <a:r>
              <a:rPr lang="ru-RU" sz="3200" b="1" i="1" dirty="0" smtClean="0">
                <a:latin typeface="Comic Sans MS" pitchFamily="66" charset="0"/>
              </a:rPr>
              <a:t> с а </a:t>
            </a:r>
            <a:r>
              <a:rPr lang="ru-RU" sz="3200" dirty="0" smtClean="0">
                <a:latin typeface="Comic Sans MS" pitchFamily="66" charset="0"/>
              </a:rPr>
              <a:t>;</a:t>
            </a:r>
          </a:p>
          <a:p>
            <a:endParaRPr lang="ru-RU" sz="32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3200" dirty="0" smtClean="0">
                <a:latin typeface="Comic Sans MS" pitchFamily="66" charset="0"/>
              </a:rPr>
              <a:t> 3 ) </a:t>
            </a:r>
            <a:r>
              <a:rPr lang="ru-RU" sz="3200" dirty="0" err="1" smtClean="0">
                <a:latin typeface="Comic Sans MS" pitchFamily="66" charset="0"/>
              </a:rPr>
              <a:t>н</a:t>
            </a:r>
            <a:r>
              <a:rPr lang="ru-RU" sz="3200" dirty="0" smtClean="0">
                <a:latin typeface="Comic Sans MS" pitchFamily="66" charset="0"/>
              </a:rPr>
              <a:t> о в о е 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dirty="0" err="1" smtClean="0">
                <a:latin typeface="Comic Sans MS" pitchFamily="66" charset="0"/>
              </a:rPr>
              <a:t>з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3200" dirty="0" err="1" smtClean="0">
                <a:latin typeface="Comic Sans MS" pitchFamily="66" charset="0"/>
              </a:rPr>
              <a:t>н</a:t>
            </a:r>
            <a:r>
              <a:rPr lang="ru-RU" sz="3200" dirty="0" smtClean="0">
                <a:latin typeface="Comic Sans MS" pitchFamily="66" charset="0"/>
              </a:rPr>
              <a:t> а </a:t>
            </a:r>
            <a:r>
              <a:rPr lang="ru-RU" sz="3200" dirty="0" err="1" smtClean="0">
                <a:latin typeface="Comic Sans MS" pitchFamily="66" charset="0"/>
              </a:rPr>
              <a:t>н</a:t>
            </a:r>
            <a:r>
              <a:rPr lang="ru-RU" sz="3200" dirty="0" smtClean="0">
                <a:latin typeface="Comic Sans MS" pitchFamily="66" charset="0"/>
              </a:rPr>
              <a:t> и е </a:t>
            </a:r>
            <a:r>
              <a:rPr lang="ru-RU" sz="3200" dirty="0" smtClean="0">
                <a:latin typeface="Comic Sans MS" pitchFamily="66" charset="0"/>
              </a:rPr>
              <a:t>.</a:t>
            </a:r>
            <a:endParaRPr lang="ru-RU" sz="32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                   По назначению: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err="1" smtClean="0">
                <a:latin typeface="Comic Sans MS" pitchFamily="66" charset="0"/>
              </a:rPr>
              <a:t>п</a:t>
            </a:r>
            <a:r>
              <a:rPr lang="ru-RU" b="1" i="1" dirty="0" smtClean="0">
                <a:latin typeface="Comic Sans MS" pitchFamily="66" charset="0"/>
              </a:rPr>
              <a:t> </a:t>
            </a:r>
            <a:r>
              <a:rPr lang="ru-RU" b="1" i="1" dirty="0" err="1" smtClean="0">
                <a:latin typeface="Comic Sans MS" pitchFamily="66" charset="0"/>
              </a:rPr>
              <a:t>р</a:t>
            </a:r>
            <a:r>
              <a:rPr lang="ru-RU" b="1" i="1" dirty="0" smtClean="0">
                <a:latin typeface="Comic Sans MS" pitchFamily="66" charset="0"/>
              </a:rPr>
              <a:t> о в е </a:t>
            </a:r>
            <a:r>
              <a:rPr lang="ru-RU" b="1" i="1" dirty="0" err="1" smtClean="0">
                <a:latin typeface="Comic Sans MS" pitchFamily="66" charset="0"/>
              </a:rPr>
              <a:t>р</a:t>
            </a:r>
            <a:r>
              <a:rPr lang="ru-RU" b="1" i="1" dirty="0" smtClean="0">
                <a:latin typeface="Comic Sans MS" pitchFamily="66" charset="0"/>
              </a:rPr>
              <a:t> о ч </a:t>
            </a:r>
            <a:r>
              <a:rPr lang="ru-RU" b="1" i="1" dirty="0" err="1" smtClean="0">
                <a:latin typeface="Comic Sans MS" pitchFamily="66" charset="0"/>
              </a:rPr>
              <a:t>н</a:t>
            </a:r>
            <a:r>
              <a:rPr lang="ru-RU" b="1" i="1" dirty="0" smtClean="0">
                <a:latin typeface="Comic Sans MS" pitchFamily="66" charset="0"/>
              </a:rPr>
              <a:t> </a:t>
            </a:r>
            <a:r>
              <a:rPr lang="ru-RU" b="1" i="1" dirty="0" err="1" smtClean="0">
                <a:latin typeface="Comic Sans MS" pitchFamily="66" charset="0"/>
              </a:rPr>
              <a:t>ы</a:t>
            </a:r>
            <a:r>
              <a:rPr lang="ru-RU" b="1" i="1" dirty="0" smtClean="0">
                <a:latin typeface="Comic Sans MS" pitchFamily="66" charset="0"/>
              </a:rPr>
              <a:t> </a:t>
            </a:r>
            <a:r>
              <a:rPr lang="ru-RU" b="1" i="1" dirty="0" smtClean="0">
                <a:latin typeface="Comic Sans MS" pitchFamily="66" charset="0"/>
              </a:rPr>
              <a:t>е - </a:t>
            </a:r>
            <a:r>
              <a:rPr lang="ru-RU" dirty="0" smtClean="0">
                <a:latin typeface="Comic Sans MS" pitchFamily="66" charset="0"/>
              </a:rPr>
              <a:t>используются </a:t>
            </a:r>
            <a:r>
              <a:rPr lang="ru-RU" dirty="0" smtClean="0">
                <a:latin typeface="Comic Sans MS" pitchFamily="66" charset="0"/>
              </a:rPr>
              <a:t>для контроля освоения какого-либо знания в процессе его </a:t>
            </a:r>
            <a:r>
              <a:rPr lang="ru-RU" dirty="0" smtClean="0">
                <a:latin typeface="Comic Sans MS" pitchFamily="66" charset="0"/>
              </a:rPr>
              <a:t>изучения</a:t>
            </a:r>
            <a:r>
              <a:rPr lang="ru-RU" dirty="0" smtClean="0">
                <a:latin typeface="Comic Sans MS" pitchFamily="66" charset="0"/>
              </a:rPr>
              <a:t>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b="1" i="1" dirty="0" err="1" smtClean="0">
                <a:latin typeface="Comic Sans MS" pitchFamily="66" charset="0"/>
              </a:rPr>
              <a:t>п</a:t>
            </a:r>
            <a:r>
              <a:rPr lang="ru-RU" sz="2800" b="1" i="1" dirty="0" smtClean="0">
                <a:latin typeface="Comic Sans MS" pitchFamily="66" charset="0"/>
              </a:rPr>
              <a:t> </a:t>
            </a:r>
            <a:r>
              <a:rPr lang="ru-RU" sz="2800" b="1" i="1" dirty="0" smtClean="0">
                <a:latin typeface="Comic Sans MS" pitchFamily="66" charset="0"/>
              </a:rPr>
              <a:t>о и с к о в </a:t>
            </a:r>
            <a:r>
              <a:rPr lang="ru-RU" sz="2800" b="1" i="1" dirty="0" err="1" smtClean="0">
                <a:latin typeface="Comic Sans MS" pitchFamily="66" charset="0"/>
              </a:rPr>
              <a:t>ы</a:t>
            </a:r>
            <a:r>
              <a:rPr lang="ru-RU" sz="2800" b="1" i="1" dirty="0" smtClean="0">
                <a:latin typeface="Comic Sans MS" pitchFamily="66" charset="0"/>
              </a:rPr>
              <a:t> е </a:t>
            </a:r>
            <a:r>
              <a:rPr lang="ru-RU" sz="2400" dirty="0" smtClean="0">
                <a:latin typeface="Comic Sans MS" pitchFamily="66" charset="0"/>
              </a:rPr>
              <a:t>имеют исследовательский характер и возникают в новых неопределенных ситуациях, когда ответы на формулируемые вопросы заранее не известны</a:t>
            </a:r>
            <a:endParaRPr lang="ru-RU" sz="2400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Comic Sans MS" pitchFamily="66" charset="0"/>
              </a:rPr>
              <a:t>                    По характеру:</a:t>
            </a:r>
            <a:endParaRPr lang="ru-RU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2400" b="1" i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b="1" i="1" dirty="0" smtClean="0">
                <a:latin typeface="Comic Sans MS" pitchFamily="66" charset="0"/>
              </a:rPr>
              <a:t>1)Корректные ;</a:t>
            </a:r>
          </a:p>
          <a:p>
            <a:pPr>
              <a:buNone/>
            </a:pPr>
            <a:endParaRPr lang="ru-RU" sz="2400" b="1" i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b="1" i="1" dirty="0" smtClean="0">
                <a:latin typeface="Comic Sans MS" pitchFamily="66" charset="0"/>
              </a:rPr>
              <a:t>2) Некорректные;</a:t>
            </a:r>
          </a:p>
          <a:p>
            <a:pPr>
              <a:buNone/>
            </a:pPr>
            <a:endParaRPr lang="ru-RU" sz="2400" b="1" i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b="1" i="1" dirty="0" smtClean="0">
                <a:latin typeface="Comic Sans MS" pitchFamily="66" charset="0"/>
              </a:rPr>
              <a:t>3) риторические;</a:t>
            </a:r>
          </a:p>
          <a:p>
            <a:pPr>
              <a:buNone/>
            </a:pPr>
            <a:endParaRPr lang="ru-RU" sz="2400" b="1" i="1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b="1" i="1" dirty="0" smtClean="0">
                <a:latin typeface="Comic Sans MS" pitchFamily="66" charset="0"/>
              </a:rPr>
              <a:t>4) провокационные.</a:t>
            </a:r>
            <a:endParaRPr lang="ru-RU" sz="2400" b="1" i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1286</TotalTime>
  <Words>549</Words>
  <Application>Microsoft Office PowerPoint</Application>
  <PresentationFormat>Экран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Логика вопросов и ответов</vt:lpstr>
      <vt:lpstr> Логика вопросов и ответов - это</vt:lpstr>
      <vt:lpstr> Вопрос в логике это…</vt:lpstr>
      <vt:lpstr>Ответ в логике это…</vt:lpstr>
      <vt:lpstr>   Логическая прагматика изучает:</vt:lpstr>
      <vt:lpstr>                Вопросы и ответы в логике</vt:lpstr>
      <vt:lpstr>  Логическая структура вопросно-ответной ситуации включает: </vt:lpstr>
      <vt:lpstr>                    По назначению:</vt:lpstr>
      <vt:lpstr>                    По характеру:</vt:lpstr>
      <vt:lpstr>                    По объёму:</vt:lpstr>
      <vt:lpstr>                    По логической структуре и :</vt:lpstr>
      <vt:lpstr>            Виды ответов:</vt:lpstr>
      <vt:lpstr> Правила формулировки вопросов </vt:lpstr>
      <vt:lpstr> Правила формулировки вопросов-2 </vt:lpstr>
      <vt:lpstr>                    Правила ответов: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познания  в философии</dc:title>
  <dc:creator>lliriK</dc:creator>
  <cp:lastModifiedBy>Кафедра философии</cp:lastModifiedBy>
  <cp:revision>133</cp:revision>
  <dcterms:created xsi:type="dcterms:W3CDTF">2016-10-26T13:27:37Z</dcterms:created>
  <dcterms:modified xsi:type="dcterms:W3CDTF">2022-03-14T07:54:48Z</dcterms:modified>
</cp:coreProperties>
</file>